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sldIdLst>
    <p:sldId id="257" r:id="rId5"/>
    <p:sldId id="258" r:id="rId6"/>
    <p:sldId id="259" r:id="rId7"/>
    <p:sldId id="262" r:id="rId8"/>
    <p:sldId id="264" r:id="rId9"/>
    <p:sldId id="260" r:id="rId10"/>
    <p:sldId id="263" r:id="rId11"/>
    <p:sldId id="267" r:id="rId12"/>
    <p:sldId id="268" r:id="rId13"/>
    <p:sldId id="269" r:id="rId14"/>
    <p:sldId id="270"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64"/>
    <p:restoredTop sz="94679"/>
  </p:normalViewPr>
  <p:slideViewPr>
    <p:cSldViewPr snapToGrid="0">
      <p:cViewPr varScale="1">
        <p:scale>
          <a:sx n="104" d="100"/>
          <a:sy n="104" d="100"/>
        </p:scale>
        <p:origin x="80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7AFC84-A1B5-44C6-A690-F001094EFCC1}" type="doc">
      <dgm:prSet loTypeId="urn:microsoft.com/office/officeart/2018/2/layout/IconLabelList" loCatId="icon" qsTypeId="urn:microsoft.com/office/officeart/2005/8/quickstyle/simple4" qsCatId="simple" csTypeId="urn:microsoft.com/office/officeart/2005/8/colors/accent1_2" csCatId="accent1" phldr="1"/>
      <dgm:spPr/>
      <dgm:t>
        <a:bodyPr/>
        <a:lstStyle/>
        <a:p>
          <a:endParaRPr lang="en-US"/>
        </a:p>
      </dgm:t>
    </dgm:pt>
    <dgm:pt modelId="{5EE3BFED-819D-4E4B-960F-9E2899CA4F62}">
      <dgm:prSet custT="1"/>
      <dgm:spPr/>
      <dgm:t>
        <a:bodyPr/>
        <a:lstStyle/>
        <a:p>
          <a:pPr>
            <a:lnSpc>
              <a:spcPct val="100000"/>
            </a:lnSpc>
          </a:pPr>
          <a:r>
            <a:rPr lang="en-US" sz="1400"/>
            <a:t>The U.K. proposes to change copyright laws that would allow AI developers to train models on artists’ content without permission or payment to those artists. </a:t>
          </a:r>
        </a:p>
      </dgm:t>
    </dgm:pt>
    <dgm:pt modelId="{418D2A65-F2CC-4C29-892A-522E1906AB85}" type="parTrans" cxnId="{3B909570-3081-4209-87E2-CE9F6BFC36E4}">
      <dgm:prSet/>
      <dgm:spPr/>
      <dgm:t>
        <a:bodyPr/>
        <a:lstStyle/>
        <a:p>
          <a:endParaRPr lang="en-US"/>
        </a:p>
      </dgm:t>
    </dgm:pt>
    <dgm:pt modelId="{2236F25D-4BAD-4EB1-891A-92887D5ABAB2}" type="sibTrans" cxnId="{3B909570-3081-4209-87E2-CE9F6BFC36E4}">
      <dgm:prSet/>
      <dgm:spPr/>
      <dgm:t>
        <a:bodyPr/>
        <a:lstStyle/>
        <a:p>
          <a:endParaRPr lang="en-US"/>
        </a:p>
      </dgm:t>
    </dgm:pt>
    <dgm:pt modelId="{F215A8A1-A8C4-4615-83EC-85578D0A94B1}">
      <dgm:prSet custT="1"/>
      <dgm:spPr/>
      <dgm:t>
        <a:bodyPr/>
        <a:lstStyle/>
        <a:p>
          <a:pPr>
            <a:lnSpc>
              <a:spcPct val="100000"/>
            </a:lnSpc>
          </a:pPr>
          <a:r>
            <a:rPr lang="en-US" sz="1400"/>
            <a:t>This means AI companies can take any piece of art or music available on the internet (copyright protected or not) and use it to train their AI models.</a:t>
          </a:r>
        </a:p>
      </dgm:t>
    </dgm:pt>
    <dgm:pt modelId="{8C4D278E-2B55-436F-A621-8AD94A16AE3C}" type="parTrans" cxnId="{1F5CC773-E3AD-4B45-95B9-B6A501B24D8E}">
      <dgm:prSet/>
      <dgm:spPr/>
      <dgm:t>
        <a:bodyPr/>
        <a:lstStyle/>
        <a:p>
          <a:endParaRPr lang="en-US"/>
        </a:p>
      </dgm:t>
    </dgm:pt>
    <dgm:pt modelId="{68F11381-CBDC-41D7-8BF8-A889B5007B88}" type="sibTrans" cxnId="{1F5CC773-E3AD-4B45-95B9-B6A501B24D8E}">
      <dgm:prSet/>
      <dgm:spPr/>
      <dgm:t>
        <a:bodyPr/>
        <a:lstStyle/>
        <a:p>
          <a:endParaRPr lang="en-US"/>
        </a:p>
      </dgm:t>
    </dgm:pt>
    <dgm:pt modelId="{39DDFC65-6045-4D40-9CF7-6F665EEA4E19}">
      <dgm:prSet custT="1"/>
      <dgm:spPr/>
      <dgm:t>
        <a:bodyPr/>
        <a:lstStyle/>
        <a:p>
          <a:pPr>
            <a:lnSpc>
              <a:spcPct val="100000"/>
            </a:lnSpc>
          </a:pPr>
          <a:r>
            <a:rPr lang="en-US" sz="1400"/>
            <a:t>This brings debate over what is more important,</a:t>
          </a:r>
        </a:p>
        <a:p>
          <a:pPr>
            <a:lnSpc>
              <a:spcPct val="100000"/>
            </a:lnSpc>
          </a:pPr>
          <a:r>
            <a:rPr lang="en-US" sz="1400"/>
            <a:t>Innovation or creator protection.</a:t>
          </a:r>
        </a:p>
      </dgm:t>
    </dgm:pt>
    <dgm:pt modelId="{7638F8DD-57D6-47FF-B650-09F687D3DCE6}" type="parTrans" cxnId="{B9817382-A903-46F8-AF94-0AA03C4216BA}">
      <dgm:prSet/>
      <dgm:spPr/>
      <dgm:t>
        <a:bodyPr/>
        <a:lstStyle/>
        <a:p>
          <a:endParaRPr lang="en-US"/>
        </a:p>
      </dgm:t>
    </dgm:pt>
    <dgm:pt modelId="{D807968B-E32F-4C15-A6FF-6898B331881E}" type="sibTrans" cxnId="{B9817382-A903-46F8-AF94-0AA03C4216BA}">
      <dgm:prSet/>
      <dgm:spPr/>
      <dgm:t>
        <a:bodyPr/>
        <a:lstStyle/>
        <a:p>
          <a:endParaRPr lang="en-US"/>
        </a:p>
      </dgm:t>
    </dgm:pt>
    <dgm:pt modelId="{6CA76002-355B-41B0-A78B-F5ACFE8CD64D}" type="pres">
      <dgm:prSet presAssocID="{4B7AFC84-A1B5-44C6-A690-F001094EFCC1}" presName="root" presStyleCnt="0">
        <dgm:presLayoutVars>
          <dgm:dir/>
          <dgm:resizeHandles val="exact"/>
        </dgm:presLayoutVars>
      </dgm:prSet>
      <dgm:spPr/>
    </dgm:pt>
    <dgm:pt modelId="{0B09EF0A-AD76-4B53-A452-8CA892EA035F}" type="pres">
      <dgm:prSet presAssocID="{5EE3BFED-819D-4E4B-960F-9E2899CA4F62}" presName="compNode" presStyleCnt="0"/>
      <dgm:spPr/>
    </dgm:pt>
    <dgm:pt modelId="{6CD924EE-3C97-4630-98C1-C116F2E03806}" type="pres">
      <dgm:prSet presAssocID="{5EE3BFED-819D-4E4B-960F-9E2899CA4F6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Artist"/>
        </a:ext>
      </dgm:extLst>
    </dgm:pt>
    <dgm:pt modelId="{65A7E9C1-8EBF-4CB3-9825-1F3E6FAFF4D5}" type="pres">
      <dgm:prSet presAssocID="{5EE3BFED-819D-4E4B-960F-9E2899CA4F62}" presName="spaceRect" presStyleCnt="0"/>
      <dgm:spPr/>
    </dgm:pt>
    <dgm:pt modelId="{C8945426-4BA3-4A86-AA66-E02739162D28}" type="pres">
      <dgm:prSet presAssocID="{5EE3BFED-819D-4E4B-960F-9E2899CA4F62}" presName="textRect" presStyleLbl="revTx" presStyleIdx="0" presStyleCnt="3">
        <dgm:presLayoutVars>
          <dgm:chMax val="1"/>
          <dgm:chPref val="1"/>
        </dgm:presLayoutVars>
      </dgm:prSet>
      <dgm:spPr/>
    </dgm:pt>
    <dgm:pt modelId="{EB888068-2E0E-4D62-A466-A1ABB747E9F8}" type="pres">
      <dgm:prSet presAssocID="{2236F25D-4BAD-4EB1-891A-92887D5ABAB2}" presName="sibTrans" presStyleCnt="0"/>
      <dgm:spPr/>
    </dgm:pt>
    <dgm:pt modelId="{66D36E48-5C9E-40BC-A6E7-8B5D7C1A204A}" type="pres">
      <dgm:prSet presAssocID="{F215A8A1-A8C4-4615-83EC-85578D0A94B1}" presName="compNode" presStyleCnt="0"/>
      <dgm:spPr/>
    </dgm:pt>
    <dgm:pt modelId="{1495A4B3-1E61-4BEE-81E2-67749CAB18D5}" type="pres">
      <dgm:prSet presAssocID="{F215A8A1-A8C4-4615-83EC-85578D0A94B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lassroom"/>
        </a:ext>
      </dgm:extLst>
    </dgm:pt>
    <dgm:pt modelId="{3A44488E-922E-4208-BDF5-45C61CD93874}" type="pres">
      <dgm:prSet presAssocID="{F215A8A1-A8C4-4615-83EC-85578D0A94B1}" presName="spaceRect" presStyleCnt="0"/>
      <dgm:spPr/>
    </dgm:pt>
    <dgm:pt modelId="{11E7B723-51B0-4B7D-A230-D1307567F117}" type="pres">
      <dgm:prSet presAssocID="{F215A8A1-A8C4-4615-83EC-85578D0A94B1}" presName="textRect" presStyleLbl="revTx" presStyleIdx="1" presStyleCnt="3">
        <dgm:presLayoutVars>
          <dgm:chMax val="1"/>
          <dgm:chPref val="1"/>
        </dgm:presLayoutVars>
      </dgm:prSet>
      <dgm:spPr/>
    </dgm:pt>
    <dgm:pt modelId="{3231F8CD-101A-47EE-B1F8-77CEDF7610C4}" type="pres">
      <dgm:prSet presAssocID="{68F11381-CBDC-41D7-8BF8-A889B5007B88}" presName="sibTrans" presStyleCnt="0"/>
      <dgm:spPr/>
    </dgm:pt>
    <dgm:pt modelId="{C1588CDD-91F1-4873-8F00-E3D344C342A2}" type="pres">
      <dgm:prSet presAssocID="{39DDFC65-6045-4D40-9CF7-6F665EEA4E19}" presName="compNode" presStyleCnt="0"/>
      <dgm:spPr/>
    </dgm:pt>
    <dgm:pt modelId="{59480568-554F-41CE-BA1E-F7A526F5753B}" type="pres">
      <dgm:prSet presAssocID="{39DDFC65-6045-4D40-9CF7-6F665EEA4E19}"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Judge"/>
        </a:ext>
      </dgm:extLst>
    </dgm:pt>
    <dgm:pt modelId="{1E594129-040A-4D96-AE46-C7471D081B62}" type="pres">
      <dgm:prSet presAssocID="{39DDFC65-6045-4D40-9CF7-6F665EEA4E19}" presName="spaceRect" presStyleCnt="0"/>
      <dgm:spPr/>
    </dgm:pt>
    <dgm:pt modelId="{402824AB-75B7-4A92-A9EA-851DB700DE18}" type="pres">
      <dgm:prSet presAssocID="{39DDFC65-6045-4D40-9CF7-6F665EEA4E19}" presName="textRect" presStyleLbl="revTx" presStyleIdx="2" presStyleCnt="3">
        <dgm:presLayoutVars>
          <dgm:chMax val="1"/>
          <dgm:chPref val="1"/>
        </dgm:presLayoutVars>
      </dgm:prSet>
      <dgm:spPr/>
    </dgm:pt>
  </dgm:ptLst>
  <dgm:cxnLst>
    <dgm:cxn modelId="{E170D060-80F9-6C47-B7DC-A87BED33BC21}" type="presOf" srcId="{39DDFC65-6045-4D40-9CF7-6F665EEA4E19}" destId="{402824AB-75B7-4A92-A9EA-851DB700DE18}" srcOrd="0" destOrd="0" presId="urn:microsoft.com/office/officeart/2018/2/layout/IconLabelList"/>
    <dgm:cxn modelId="{3B909570-3081-4209-87E2-CE9F6BFC36E4}" srcId="{4B7AFC84-A1B5-44C6-A690-F001094EFCC1}" destId="{5EE3BFED-819D-4E4B-960F-9E2899CA4F62}" srcOrd="0" destOrd="0" parTransId="{418D2A65-F2CC-4C29-892A-522E1906AB85}" sibTransId="{2236F25D-4BAD-4EB1-891A-92887D5ABAB2}"/>
    <dgm:cxn modelId="{D1BB1B71-BEDA-6B40-8610-50900F8505C4}" type="presOf" srcId="{F215A8A1-A8C4-4615-83EC-85578D0A94B1}" destId="{11E7B723-51B0-4B7D-A230-D1307567F117}" srcOrd="0" destOrd="0" presId="urn:microsoft.com/office/officeart/2018/2/layout/IconLabelList"/>
    <dgm:cxn modelId="{1F5CC773-E3AD-4B45-95B9-B6A501B24D8E}" srcId="{4B7AFC84-A1B5-44C6-A690-F001094EFCC1}" destId="{F215A8A1-A8C4-4615-83EC-85578D0A94B1}" srcOrd="1" destOrd="0" parTransId="{8C4D278E-2B55-436F-A621-8AD94A16AE3C}" sibTransId="{68F11381-CBDC-41D7-8BF8-A889B5007B88}"/>
    <dgm:cxn modelId="{B9817382-A903-46F8-AF94-0AA03C4216BA}" srcId="{4B7AFC84-A1B5-44C6-A690-F001094EFCC1}" destId="{39DDFC65-6045-4D40-9CF7-6F665EEA4E19}" srcOrd="2" destOrd="0" parTransId="{7638F8DD-57D6-47FF-B650-09F687D3DCE6}" sibTransId="{D807968B-E32F-4C15-A6FF-6898B331881E}"/>
    <dgm:cxn modelId="{00B6E084-7AEF-4A4D-8AAD-516FE570473C}" type="presOf" srcId="{5EE3BFED-819D-4E4B-960F-9E2899CA4F62}" destId="{C8945426-4BA3-4A86-AA66-E02739162D28}" srcOrd="0" destOrd="0" presId="urn:microsoft.com/office/officeart/2018/2/layout/IconLabelList"/>
    <dgm:cxn modelId="{D0CA5E8C-D4FB-934E-9FF5-CEA154D015D3}" type="presOf" srcId="{4B7AFC84-A1B5-44C6-A690-F001094EFCC1}" destId="{6CA76002-355B-41B0-A78B-F5ACFE8CD64D}" srcOrd="0" destOrd="0" presId="urn:microsoft.com/office/officeart/2018/2/layout/IconLabelList"/>
    <dgm:cxn modelId="{7CE5C428-A2CA-AB4F-96CD-9609F8E7CAC4}" type="presParOf" srcId="{6CA76002-355B-41B0-A78B-F5ACFE8CD64D}" destId="{0B09EF0A-AD76-4B53-A452-8CA892EA035F}" srcOrd="0" destOrd="0" presId="urn:microsoft.com/office/officeart/2018/2/layout/IconLabelList"/>
    <dgm:cxn modelId="{EACE0856-72D8-FA49-8F5C-E9EF5F1741DE}" type="presParOf" srcId="{0B09EF0A-AD76-4B53-A452-8CA892EA035F}" destId="{6CD924EE-3C97-4630-98C1-C116F2E03806}" srcOrd="0" destOrd="0" presId="urn:microsoft.com/office/officeart/2018/2/layout/IconLabelList"/>
    <dgm:cxn modelId="{76A5BC5D-D68A-C045-8E01-69605A54AA35}" type="presParOf" srcId="{0B09EF0A-AD76-4B53-A452-8CA892EA035F}" destId="{65A7E9C1-8EBF-4CB3-9825-1F3E6FAFF4D5}" srcOrd="1" destOrd="0" presId="urn:microsoft.com/office/officeart/2018/2/layout/IconLabelList"/>
    <dgm:cxn modelId="{EAD183BB-B4D9-D549-9B25-C96D4A387DDE}" type="presParOf" srcId="{0B09EF0A-AD76-4B53-A452-8CA892EA035F}" destId="{C8945426-4BA3-4A86-AA66-E02739162D28}" srcOrd="2" destOrd="0" presId="urn:microsoft.com/office/officeart/2018/2/layout/IconLabelList"/>
    <dgm:cxn modelId="{F098E826-6EFC-C34D-8BAB-68859B04EF84}" type="presParOf" srcId="{6CA76002-355B-41B0-A78B-F5ACFE8CD64D}" destId="{EB888068-2E0E-4D62-A466-A1ABB747E9F8}" srcOrd="1" destOrd="0" presId="urn:microsoft.com/office/officeart/2018/2/layout/IconLabelList"/>
    <dgm:cxn modelId="{853B8D43-F767-AC48-BAEF-02CB554DF734}" type="presParOf" srcId="{6CA76002-355B-41B0-A78B-F5ACFE8CD64D}" destId="{66D36E48-5C9E-40BC-A6E7-8B5D7C1A204A}" srcOrd="2" destOrd="0" presId="urn:microsoft.com/office/officeart/2018/2/layout/IconLabelList"/>
    <dgm:cxn modelId="{5CB4A8B0-BE60-894D-B61B-93D9FB455CD3}" type="presParOf" srcId="{66D36E48-5C9E-40BC-A6E7-8B5D7C1A204A}" destId="{1495A4B3-1E61-4BEE-81E2-67749CAB18D5}" srcOrd="0" destOrd="0" presId="urn:microsoft.com/office/officeart/2018/2/layout/IconLabelList"/>
    <dgm:cxn modelId="{CC0256D2-5FA4-BB4E-98AC-42CD576159F4}" type="presParOf" srcId="{66D36E48-5C9E-40BC-A6E7-8B5D7C1A204A}" destId="{3A44488E-922E-4208-BDF5-45C61CD93874}" srcOrd="1" destOrd="0" presId="urn:microsoft.com/office/officeart/2018/2/layout/IconLabelList"/>
    <dgm:cxn modelId="{5A83C576-B42C-9E42-8944-0AA7FC4388C0}" type="presParOf" srcId="{66D36E48-5C9E-40BC-A6E7-8B5D7C1A204A}" destId="{11E7B723-51B0-4B7D-A230-D1307567F117}" srcOrd="2" destOrd="0" presId="urn:microsoft.com/office/officeart/2018/2/layout/IconLabelList"/>
    <dgm:cxn modelId="{6949E8FD-7095-C44A-B871-8919314162EC}" type="presParOf" srcId="{6CA76002-355B-41B0-A78B-F5ACFE8CD64D}" destId="{3231F8CD-101A-47EE-B1F8-77CEDF7610C4}" srcOrd="3" destOrd="0" presId="urn:microsoft.com/office/officeart/2018/2/layout/IconLabelList"/>
    <dgm:cxn modelId="{A249554B-977D-4849-9F6D-39CC4FFB9BC7}" type="presParOf" srcId="{6CA76002-355B-41B0-A78B-F5ACFE8CD64D}" destId="{C1588CDD-91F1-4873-8F00-E3D344C342A2}" srcOrd="4" destOrd="0" presId="urn:microsoft.com/office/officeart/2018/2/layout/IconLabelList"/>
    <dgm:cxn modelId="{62BF66DE-4A95-8A40-9797-B9AE789AC7FA}" type="presParOf" srcId="{C1588CDD-91F1-4873-8F00-E3D344C342A2}" destId="{59480568-554F-41CE-BA1E-F7A526F5753B}" srcOrd="0" destOrd="0" presId="urn:microsoft.com/office/officeart/2018/2/layout/IconLabelList"/>
    <dgm:cxn modelId="{0D618A79-D282-E24B-84C0-4F01683ED07E}" type="presParOf" srcId="{C1588CDD-91F1-4873-8F00-E3D344C342A2}" destId="{1E594129-040A-4D96-AE46-C7471D081B62}" srcOrd="1" destOrd="0" presId="urn:microsoft.com/office/officeart/2018/2/layout/IconLabelList"/>
    <dgm:cxn modelId="{E6356376-FFAF-7C47-80FB-D88DCCB690D6}" type="presParOf" srcId="{C1588CDD-91F1-4873-8F00-E3D344C342A2}" destId="{402824AB-75B7-4A92-A9EA-851DB700DE18}"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D924EE-3C97-4630-98C1-C116F2E03806}">
      <dsp:nvSpPr>
        <dsp:cNvPr id="0" name=""/>
        <dsp:cNvSpPr/>
      </dsp:nvSpPr>
      <dsp:spPr>
        <a:xfrm>
          <a:off x="1159875" y="648184"/>
          <a:ext cx="1504968" cy="150496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sp>
    <dsp:sp modelId="{C8945426-4BA3-4A86-AA66-E02739162D28}">
      <dsp:nvSpPr>
        <dsp:cNvPr id="0" name=""/>
        <dsp:cNvSpPr/>
      </dsp:nvSpPr>
      <dsp:spPr>
        <a:xfrm>
          <a:off x="240171" y="2561827"/>
          <a:ext cx="3344374" cy="81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The U.K. proposes to change copyright laws that would allow AI developers to train models on artists’ content without permission or payment to those artists. </a:t>
          </a:r>
        </a:p>
      </dsp:txBody>
      <dsp:txXfrm>
        <a:off x="240171" y="2561827"/>
        <a:ext cx="3344374" cy="810000"/>
      </dsp:txXfrm>
    </dsp:sp>
    <dsp:sp modelId="{1495A4B3-1E61-4BEE-81E2-67749CAB18D5}">
      <dsp:nvSpPr>
        <dsp:cNvPr id="0" name=""/>
        <dsp:cNvSpPr/>
      </dsp:nvSpPr>
      <dsp:spPr>
        <a:xfrm>
          <a:off x="5089515" y="648184"/>
          <a:ext cx="1504968" cy="150496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sp>
    <dsp:sp modelId="{11E7B723-51B0-4B7D-A230-D1307567F117}">
      <dsp:nvSpPr>
        <dsp:cNvPr id="0" name=""/>
        <dsp:cNvSpPr/>
      </dsp:nvSpPr>
      <dsp:spPr>
        <a:xfrm>
          <a:off x="4169812" y="2561827"/>
          <a:ext cx="3344374" cy="81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This means AI companies can take any piece of art or music available on the internet (copyright protected or not) and use it to train their AI models.</a:t>
          </a:r>
        </a:p>
      </dsp:txBody>
      <dsp:txXfrm>
        <a:off x="4169812" y="2561827"/>
        <a:ext cx="3344374" cy="810000"/>
      </dsp:txXfrm>
    </dsp:sp>
    <dsp:sp modelId="{59480568-554F-41CE-BA1E-F7A526F5753B}">
      <dsp:nvSpPr>
        <dsp:cNvPr id="0" name=""/>
        <dsp:cNvSpPr/>
      </dsp:nvSpPr>
      <dsp:spPr>
        <a:xfrm>
          <a:off x="9019156" y="648184"/>
          <a:ext cx="1504968" cy="150496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sp>
    <dsp:sp modelId="{402824AB-75B7-4A92-A9EA-851DB700DE18}">
      <dsp:nvSpPr>
        <dsp:cNvPr id="0" name=""/>
        <dsp:cNvSpPr/>
      </dsp:nvSpPr>
      <dsp:spPr>
        <a:xfrm>
          <a:off x="8099453" y="2561827"/>
          <a:ext cx="3344374" cy="81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This brings debate over what is more important,</a:t>
          </a:r>
        </a:p>
        <a:p>
          <a:pPr marL="0" lvl="0" indent="0" algn="ctr" defTabSz="622300">
            <a:lnSpc>
              <a:spcPct val="100000"/>
            </a:lnSpc>
            <a:spcBef>
              <a:spcPct val="0"/>
            </a:spcBef>
            <a:spcAft>
              <a:spcPct val="35000"/>
            </a:spcAft>
            <a:buNone/>
          </a:pPr>
          <a:r>
            <a:rPr lang="en-US" sz="1400" kern="1200"/>
            <a:t>Innovation or creator protection.</a:t>
          </a:r>
        </a:p>
      </dsp:txBody>
      <dsp:txXfrm>
        <a:off x="8099453" y="2561827"/>
        <a:ext cx="3344374" cy="81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jpeg>
</file>

<file path=ppt/media/image2.png>
</file>

<file path=ppt/media/image3.png>
</file>

<file path=ppt/media/image4.png>
</file>

<file path=ppt/media/image5.jpeg>
</file>

<file path=ppt/media/image6.png>
</file>

<file path=ppt/media/image7.jpe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2/26/25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2/26/25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2/26/25</a:t>
            </a:fld>
            <a:endParaRPr lang="en-US"/>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2/26/25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2/26/25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2/26/25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2/26/25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2/26/25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2/26/25</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2/26/25</a:t>
            </a:fld>
            <a:endParaRPr lang="en-US"/>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a:normAutofit/>
          </a:bodyPr>
          <a:lstStyle/>
          <a:p>
            <a:r>
              <a:rPr lang="en-US"/>
              <a:t>IT News in the world today</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a:normAutofit/>
          </a:bodyPr>
          <a:lstStyle/>
          <a:p>
            <a:r>
              <a:rPr lang="en-US"/>
              <a:t>Presentation by: Group 6</a:t>
            </a:r>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pic>
        <p:nvPicPr>
          <p:cNvPr id="6" name="Picture 5" descr="abstract image">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FABBCE0-E08C-4BBE-9FD2-E2B253D4D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 name="Title 1">
            <a:extLst>
              <a:ext uri="{FF2B5EF4-FFF2-40B4-BE49-F238E27FC236}">
                <a16:creationId xmlns:a16="http://schemas.microsoft.com/office/drawing/2014/main" id="{A83F1C82-B736-87CB-A330-BBC833E71E2D}"/>
              </a:ext>
            </a:extLst>
          </p:cNvPr>
          <p:cNvSpPr>
            <a:spLocks noGrp="1"/>
          </p:cNvSpPr>
          <p:nvPr>
            <p:ph type="title"/>
          </p:nvPr>
        </p:nvSpPr>
        <p:spPr>
          <a:xfrm>
            <a:off x="581192" y="986976"/>
            <a:ext cx="11029616" cy="657162"/>
          </a:xfrm>
        </p:spPr>
        <p:txBody>
          <a:bodyPr>
            <a:normAutofit/>
          </a:bodyPr>
          <a:lstStyle/>
          <a:p>
            <a:r>
              <a:rPr lang="en-US">
                <a:solidFill>
                  <a:schemeClr val="tx1">
                    <a:lumMod val="85000"/>
                    <a:lumOff val="15000"/>
                  </a:schemeClr>
                </a:solidFill>
              </a:rPr>
              <a:t>What the UK proposed</a:t>
            </a:r>
          </a:p>
        </p:txBody>
      </p:sp>
      <p:sp>
        <p:nvSpPr>
          <p:cNvPr id="11" name="Rectangle 10">
            <a:extLst>
              <a:ext uri="{FF2B5EF4-FFF2-40B4-BE49-F238E27FC236}">
                <a16:creationId xmlns:a16="http://schemas.microsoft.com/office/drawing/2014/main" id="{FF426BAC-43D6-468E-B6FF-167034D5C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60727A"/>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FB02D80E-5995-4C54-8387-5893C2C89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14">
            <a:extLst>
              <a:ext uri="{FF2B5EF4-FFF2-40B4-BE49-F238E27FC236}">
                <a16:creationId xmlns:a16="http://schemas.microsoft.com/office/drawing/2014/main" id="{896083C8-1401-4950-AF56-E2FAFE42D6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5" name="Content Placeholder 2">
            <a:extLst>
              <a:ext uri="{FF2B5EF4-FFF2-40B4-BE49-F238E27FC236}">
                <a16:creationId xmlns:a16="http://schemas.microsoft.com/office/drawing/2014/main" id="{4DA93BD9-BD11-D252-CA0D-DF0651A31B1B}"/>
              </a:ext>
            </a:extLst>
          </p:cNvPr>
          <p:cNvGraphicFramePr>
            <a:graphicFrameLocks noGrp="1"/>
          </p:cNvGraphicFramePr>
          <p:nvPr>
            <p:ph idx="1"/>
            <p:extLst>
              <p:ext uri="{D42A27DB-BD31-4B8C-83A1-F6EECF244321}">
                <p14:modId xmlns:p14="http://schemas.microsoft.com/office/powerpoint/2010/main" val="3318642861"/>
              </p:ext>
            </p:extLst>
          </p:nvPr>
        </p:nvGraphicFramePr>
        <p:xfrm>
          <a:off x="261257" y="2135833"/>
          <a:ext cx="11684000" cy="40200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5916740"/>
      </p:ext>
    </p:extLst>
  </p:cSld>
  <p:clrMapOvr>
    <a:overrideClrMapping bg1="dk1" tx1="lt1" bg2="dk2" tx2="lt2" accent1="accent1" accent2="accent2" accent3="accent3" accent4="accent4" accent5="accent5" accent6="accent6" hlink="hlink" folHlink="folHlink"/>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7B89EEFD-93BC-4ACF-962C-E6279E72B0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6" y="4149587"/>
            <a:ext cx="3703320" cy="224097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3B235BA0-0EFF-2AD4-FD2B-238356D0D47D}"/>
              </a:ext>
            </a:extLst>
          </p:cNvPr>
          <p:cNvSpPr>
            <a:spLocks noGrp="1"/>
          </p:cNvSpPr>
          <p:nvPr>
            <p:ph type="title"/>
          </p:nvPr>
        </p:nvSpPr>
        <p:spPr>
          <a:xfrm>
            <a:off x="803189" y="4482548"/>
            <a:ext cx="3089189" cy="1461052"/>
          </a:xfrm>
        </p:spPr>
        <p:txBody>
          <a:bodyPr anchor="ctr">
            <a:normAutofit/>
          </a:bodyPr>
          <a:lstStyle/>
          <a:p>
            <a:r>
              <a:rPr lang="en-US">
                <a:solidFill>
                  <a:srgbClr val="FFFFFF"/>
                </a:solidFill>
              </a:rPr>
              <a:t>What artists are doing in protest</a:t>
            </a:r>
          </a:p>
        </p:txBody>
      </p:sp>
      <p:sp>
        <p:nvSpPr>
          <p:cNvPr id="9" name="Content Placeholder 8">
            <a:extLst>
              <a:ext uri="{FF2B5EF4-FFF2-40B4-BE49-F238E27FC236}">
                <a16:creationId xmlns:a16="http://schemas.microsoft.com/office/drawing/2014/main" id="{4719AB44-338C-1098-1AA8-02ADCB70EA2E}"/>
              </a:ext>
            </a:extLst>
          </p:cNvPr>
          <p:cNvSpPr>
            <a:spLocks noGrp="1"/>
          </p:cNvSpPr>
          <p:nvPr>
            <p:ph idx="1"/>
          </p:nvPr>
        </p:nvSpPr>
        <p:spPr>
          <a:xfrm>
            <a:off x="4561870" y="4149587"/>
            <a:ext cx="7183597" cy="2256390"/>
          </a:xfrm>
        </p:spPr>
        <p:txBody>
          <a:bodyPr anchor="ctr">
            <a:normAutofit/>
          </a:bodyPr>
          <a:lstStyle/>
          <a:p>
            <a:pPr marL="0" indent="0">
              <a:buNone/>
            </a:pPr>
            <a:r>
              <a:rPr lang="en-US" dirty="0">
                <a:solidFill>
                  <a:schemeClr val="bg1">
                    <a:lumMod val="85000"/>
                  </a:schemeClr>
                </a:solidFill>
              </a:rPr>
              <a:t>1,000 UK Artists have released a 12-track album consisting of not music, but the sound of their empty studio spaces. </a:t>
            </a:r>
          </a:p>
          <a:p>
            <a:pPr marL="0" indent="0">
              <a:buNone/>
            </a:pPr>
            <a:r>
              <a:rPr lang="en-US" dirty="0">
                <a:solidFill>
                  <a:schemeClr val="bg1">
                    <a:lumMod val="85000"/>
                  </a:schemeClr>
                </a:solidFill>
              </a:rPr>
              <a:t>This shows that if AI is used to produce the music or art we consume, artists will slowly become obsolete.</a:t>
            </a:r>
          </a:p>
          <a:p>
            <a:pPr marL="0" indent="0">
              <a:buNone/>
            </a:pPr>
            <a:r>
              <a:rPr lang="en-US" dirty="0">
                <a:solidFill>
                  <a:schemeClr val="bg1">
                    <a:lumMod val="85000"/>
                  </a:schemeClr>
                </a:solidFill>
              </a:rPr>
              <a:t>It is also showing that artists will stop releasing music, if what they release is considered free use to AI companies. </a:t>
            </a:r>
          </a:p>
        </p:txBody>
      </p:sp>
      <p:pic>
        <p:nvPicPr>
          <p:cNvPr id="10" name="Picture 9" descr="A black and white text&#10;&#10;AI-generated content may be incorrect.">
            <a:extLst>
              <a:ext uri="{FF2B5EF4-FFF2-40B4-BE49-F238E27FC236}">
                <a16:creationId xmlns:a16="http://schemas.microsoft.com/office/drawing/2014/main" id="{63615460-3AE3-FA38-3A8E-95B53DE271CD}"/>
              </a:ext>
            </a:extLst>
          </p:cNvPr>
          <p:cNvPicPr>
            <a:picLocks noChangeAspect="1"/>
          </p:cNvPicPr>
          <p:nvPr/>
        </p:nvPicPr>
        <p:blipFill>
          <a:blip r:embed="rId2"/>
          <a:stretch>
            <a:fillRect/>
          </a:stretch>
        </p:blipFill>
        <p:spPr>
          <a:xfrm>
            <a:off x="446533" y="1238069"/>
            <a:ext cx="11298933" cy="2531291"/>
          </a:xfrm>
          <a:prstGeom prst="rect">
            <a:avLst/>
          </a:prstGeom>
        </p:spPr>
      </p:pic>
    </p:spTree>
    <p:extLst>
      <p:ext uri="{BB962C8B-B14F-4D97-AF65-F5344CB8AC3E}">
        <p14:creationId xmlns:p14="http://schemas.microsoft.com/office/powerpoint/2010/main" val="271691785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3" descr="Close up image of hands applauding">
            <a:extLst>
              <a:ext uri="{FF2B5EF4-FFF2-40B4-BE49-F238E27FC236}">
                <a16:creationId xmlns:a16="http://schemas.microsoft.com/office/drawing/2014/main" id="{3FE3F282-CE44-84BE-7E10-33E018535CBF}"/>
              </a:ext>
            </a:extLst>
          </p:cNvPr>
          <p:cNvPicPr>
            <a:picLocks noChangeAspect="1"/>
          </p:cNvPicPr>
          <p:nvPr/>
        </p:nvPicPr>
        <p:blipFill>
          <a:blip r:embed="rId2"/>
          <a:srcRect t="597" b="15134"/>
          <a:stretch/>
        </p:blipFill>
        <p:spPr>
          <a:xfrm>
            <a:off x="-3047" y="10"/>
            <a:ext cx="12191999" cy="6857990"/>
          </a:xfrm>
          <a:prstGeom prst="rect">
            <a:avLst/>
          </a:prstGeom>
        </p:spPr>
      </p:pic>
      <p:sp>
        <p:nvSpPr>
          <p:cNvPr id="28" name="Rectangle 27">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2">
                  <a:alpha val="0"/>
                </a:schemeClr>
              </a:gs>
              <a:gs pos="50000">
                <a:schemeClr val="tx2">
                  <a:alpha val="35000"/>
                </a:schemeClr>
              </a:gs>
              <a:gs pos="100000">
                <a:schemeClr val="tx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4DAE6B-21C2-AAA7-BCE9-853237E43F5C}"/>
              </a:ext>
            </a:extLst>
          </p:cNvPr>
          <p:cNvSpPr>
            <a:spLocks noGrp="1"/>
          </p:cNvSpPr>
          <p:nvPr>
            <p:ph type="ctrTitle"/>
          </p:nvPr>
        </p:nvSpPr>
        <p:spPr>
          <a:xfrm>
            <a:off x="643466" y="643467"/>
            <a:ext cx="10905059" cy="3330353"/>
          </a:xfrm>
          <a:effectLst>
            <a:outerShdw blurRad="50800" dist="38100" dir="2700000" algn="tl" rotWithShape="0">
              <a:prstClr val="black">
                <a:alpha val="40000"/>
              </a:prstClr>
            </a:outerShdw>
          </a:effectLst>
        </p:spPr>
        <p:txBody>
          <a:bodyPr>
            <a:normAutofit/>
          </a:bodyPr>
          <a:lstStyle/>
          <a:p>
            <a:pPr algn="ctr"/>
            <a:r>
              <a:rPr lang="en-US">
                <a:solidFill>
                  <a:schemeClr val="bg1"/>
                </a:solidFill>
              </a:rPr>
              <a:t>Thank you for listening to our presentation</a:t>
            </a:r>
          </a:p>
        </p:txBody>
      </p:sp>
      <p:sp>
        <p:nvSpPr>
          <p:cNvPr id="3" name="Subtitle 2">
            <a:extLst>
              <a:ext uri="{FF2B5EF4-FFF2-40B4-BE49-F238E27FC236}">
                <a16:creationId xmlns:a16="http://schemas.microsoft.com/office/drawing/2014/main" id="{6B60CF08-32C3-42B4-3895-5713CD1B2BD8}"/>
              </a:ext>
            </a:extLst>
          </p:cNvPr>
          <p:cNvSpPr>
            <a:spLocks noGrp="1"/>
          </p:cNvSpPr>
          <p:nvPr>
            <p:ph type="subTitle" idx="1"/>
          </p:nvPr>
        </p:nvSpPr>
        <p:spPr>
          <a:xfrm>
            <a:off x="643466" y="4133135"/>
            <a:ext cx="10902016" cy="1454510"/>
          </a:xfrm>
          <a:effectLst>
            <a:outerShdw blurRad="50800" dist="38100" dir="2700000" algn="tl" rotWithShape="0">
              <a:prstClr val="black">
                <a:alpha val="40000"/>
              </a:prstClr>
            </a:outerShdw>
          </a:effectLst>
        </p:spPr>
        <p:txBody>
          <a:bodyPr>
            <a:normAutofit/>
          </a:bodyPr>
          <a:lstStyle/>
          <a:p>
            <a:pPr algn="ctr"/>
            <a:r>
              <a:rPr lang="en-US" sz="1800">
                <a:solidFill>
                  <a:schemeClr val="bg1"/>
                </a:solidFill>
              </a:rPr>
              <a:t>Have a great day!</a:t>
            </a:r>
          </a:p>
        </p:txBody>
      </p:sp>
      <p:cxnSp>
        <p:nvCxnSpPr>
          <p:cNvPr id="30" name="Straight Connector 29">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9766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a:extLst>
              <a:ext uri="{FF2B5EF4-FFF2-40B4-BE49-F238E27FC236}">
                <a16:creationId xmlns:a16="http://schemas.microsoft.com/office/drawing/2014/main" id="{A43B05A4-157F-403C-939A-ED1B6A0A0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3F63ED-5D5B-A5A1-2914-95C3DBAE5FC3}"/>
              </a:ext>
            </a:extLst>
          </p:cNvPr>
          <p:cNvSpPr>
            <a:spLocks noGrp="1"/>
          </p:cNvSpPr>
          <p:nvPr>
            <p:ph type="title"/>
          </p:nvPr>
        </p:nvSpPr>
        <p:spPr>
          <a:xfrm>
            <a:off x="1480011" y="3021975"/>
            <a:ext cx="5120255" cy="2478860"/>
          </a:xfrm>
        </p:spPr>
        <p:txBody>
          <a:bodyPr anchor="t">
            <a:normAutofit/>
          </a:bodyPr>
          <a:lstStyle/>
          <a:p>
            <a:r>
              <a:rPr lang="en-CA" sz="4000" dirty="0">
                <a:solidFill>
                  <a:schemeClr val="tx1">
                    <a:lumMod val="85000"/>
                    <a:lumOff val="15000"/>
                  </a:schemeClr>
                </a:solidFill>
              </a:rPr>
              <a:t>Presenters</a:t>
            </a:r>
          </a:p>
        </p:txBody>
      </p:sp>
      <p:sp>
        <p:nvSpPr>
          <p:cNvPr id="67" name="Rectangle 66">
            <a:extLst>
              <a:ext uri="{FF2B5EF4-FFF2-40B4-BE49-F238E27FC236}">
                <a16:creationId xmlns:a16="http://schemas.microsoft.com/office/drawing/2014/main" id="{E8CCE107-A70B-4916-9A0B-751C70B9B5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3642"/>
            <a:ext cx="11298933" cy="512708"/>
          </a:xfrm>
          <a:prstGeom prst="rect">
            <a:avLst/>
          </a:prstGeom>
          <a:solidFill>
            <a:srgbClr val="969FA7">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68" name="Rectangle 67">
            <a:extLst>
              <a:ext uri="{FF2B5EF4-FFF2-40B4-BE49-F238E27FC236}">
                <a16:creationId xmlns:a16="http://schemas.microsoft.com/office/drawing/2014/main" id="{9A925BC7-7CC5-4A0C-9B3D-8829EBF28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4244340" y="3329711"/>
            <a:ext cx="3703320" cy="5872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69" name="Content Placeholder 2">
            <a:extLst>
              <a:ext uri="{FF2B5EF4-FFF2-40B4-BE49-F238E27FC236}">
                <a16:creationId xmlns:a16="http://schemas.microsoft.com/office/drawing/2014/main" id="{13CAA3FC-1C62-5EF6-733B-B46C59E61F67}"/>
              </a:ext>
            </a:extLst>
          </p:cNvPr>
          <p:cNvSpPr>
            <a:spLocks noGrp="1"/>
          </p:cNvSpPr>
          <p:nvPr>
            <p:ph idx="1"/>
          </p:nvPr>
        </p:nvSpPr>
        <p:spPr>
          <a:xfrm>
            <a:off x="6490553" y="2231042"/>
            <a:ext cx="4819091" cy="3903331"/>
          </a:xfrm>
          <a:ln w="57150">
            <a:noFill/>
          </a:ln>
        </p:spPr>
        <p:txBody>
          <a:bodyPr anchor="t">
            <a:normAutofit/>
          </a:bodyPr>
          <a:lstStyle/>
          <a:p>
            <a:r>
              <a:rPr lang="en-CA" sz="2000" b="1" dirty="0"/>
              <a:t>Brandon | Photoshop on </a:t>
            </a:r>
            <a:r>
              <a:rPr lang="en-CA" sz="2000" b="1" dirty="0" err="1"/>
              <a:t>IPhone</a:t>
            </a:r>
            <a:endParaRPr lang="en-CA" sz="2000" b="1" dirty="0"/>
          </a:p>
          <a:p>
            <a:endParaRPr lang="en-CA" sz="2000" b="1" dirty="0"/>
          </a:p>
          <a:p>
            <a:pPr marL="305435" indent="-305435"/>
            <a:r>
              <a:rPr lang="en-CA" sz="2000" b="1" dirty="0"/>
              <a:t>Landon | Microsoft’s Majorana 1 Chip</a:t>
            </a:r>
          </a:p>
          <a:p>
            <a:pPr marL="305435" indent="-305435"/>
            <a:endParaRPr lang="en-CA" sz="2000" b="1" dirty="0"/>
          </a:p>
          <a:p>
            <a:pPr marL="305435" indent="-305435"/>
            <a:r>
              <a:rPr lang="en-CA" sz="2000" b="1" dirty="0"/>
              <a:t>Cameron | UK copyright sell-out to AI</a:t>
            </a:r>
          </a:p>
          <a:p>
            <a:endParaRPr lang="en-CA" sz="2000" dirty="0"/>
          </a:p>
        </p:txBody>
      </p:sp>
      <p:sp>
        <p:nvSpPr>
          <p:cNvPr id="70" name="Rectangle 69">
            <a:extLst>
              <a:ext uri="{FF2B5EF4-FFF2-40B4-BE49-F238E27FC236}">
                <a16:creationId xmlns:a16="http://schemas.microsoft.com/office/drawing/2014/main" id="{6E67D916-28C7-4965-BA3C-287FB85797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878019"/>
            <a:ext cx="11298933" cy="512708"/>
          </a:xfrm>
          <a:prstGeom prst="rect">
            <a:avLst/>
          </a:prstGeom>
          <a:solidFill>
            <a:srgbClr val="969FA7">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Tree>
    <p:extLst>
      <p:ext uri="{BB962C8B-B14F-4D97-AF65-F5344CB8AC3E}">
        <p14:creationId xmlns:p14="http://schemas.microsoft.com/office/powerpoint/2010/main" val="42363439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6" name="Rectangle 15">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useBgFill="1">
        <p:nvSpPr>
          <p:cNvPr id="18" name="Rectangle 17">
            <a:extLst>
              <a:ext uri="{FF2B5EF4-FFF2-40B4-BE49-F238E27FC236}">
                <a16:creationId xmlns:a16="http://schemas.microsoft.com/office/drawing/2014/main" id="{C946306D-5ADD-463A-949A-DEEBA39D70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473A035-1F9A-4381-AC96-683CD2DF5D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5422"/>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CF4ED641-0671-4D88-92E6-026A8C9F1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4341"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Rectangle 23">
            <a:extLst>
              <a:ext uri="{FF2B5EF4-FFF2-40B4-BE49-F238E27FC236}">
                <a16:creationId xmlns:a16="http://schemas.microsoft.com/office/drawing/2014/main" id="{7A02EF2F-E7B1-40FC-885B-C4D89902B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5" name="Picture 4" descr="A person sitting on a record&#10;&#10;AI-generated content may be incorrect.">
            <a:extLst>
              <a:ext uri="{FF2B5EF4-FFF2-40B4-BE49-F238E27FC236}">
                <a16:creationId xmlns:a16="http://schemas.microsoft.com/office/drawing/2014/main" id="{200D6962-2962-FB44-4B8F-BB985129CC5D}"/>
              </a:ext>
            </a:extLst>
          </p:cNvPr>
          <p:cNvPicPr>
            <a:picLocks noChangeAspect="1"/>
          </p:cNvPicPr>
          <p:nvPr/>
        </p:nvPicPr>
        <p:blipFill>
          <a:blip r:embed="rId2"/>
          <a:srcRect t="2874" r="-1" b="3785"/>
          <a:stretch/>
        </p:blipFill>
        <p:spPr>
          <a:xfrm>
            <a:off x="446532" y="599725"/>
            <a:ext cx="11292143" cy="3557252"/>
          </a:xfrm>
          <a:prstGeom prst="rect">
            <a:avLst/>
          </a:prstGeom>
        </p:spPr>
      </p:pic>
      <p:sp>
        <p:nvSpPr>
          <p:cNvPr id="26" name="Rectangle 25">
            <a:extLst>
              <a:ext uri="{FF2B5EF4-FFF2-40B4-BE49-F238E27FC236}">
                <a16:creationId xmlns:a16="http://schemas.microsoft.com/office/drawing/2014/main" id="{9180D5DB-9658-40A6-A418-7C69982226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199467"/>
            <a:ext cx="11296733" cy="2191098"/>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F2D9C5EA-F38D-ED26-CCA0-E6830FE0CA61}"/>
              </a:ext>
            </a:extLst>
          </p:cNvPr>
          <p:cNvSpPr>
            <a:spLocks noGrp="1"/>
          </p:cNvSpPr>
          <p:nvPr>
            <p:ph type="title"/>
          </p:nvPr>
        </p:nvSpPr>
        <p:spPr>
          <a:xfrm>
            <a:off x="627120" y="4319752"/>
            <a:ext cx="10947620" cy="1155959"/>
          </a:xfrm>
        </p:spPr>
        <p:txBody>
          <a:bodyPr vert="horz" lIns="91440" tIns="45720" rIns="91440" bIns="45720" rtlCol="0" anchor="b">
            <a:normAutofit/>
          </a:bodyPr>
          <a:lstStyle/>
          <a:p>
            <a:r>
              <a:rPr lang="en-US">
                <a:solidFill>
                  <a:srgbClr val="FFFFFF"/>
                </a:solidFill>
              </a:rPr>
              <a:t>Photoshop on iphone</a:t>
            </a:r>
          </a:p>
        </p:txBody>
      </p:sp>
      <p:sp>
        <p:nvSpPr>
          <p:cNvPr id="3" name="Text Placeholder 2">
            <a:extLst>
              <a:ext uri="{FF2B5EF4-FFF2-40B4-BE49-F238E27FC236}">
                <a16:creationId xmlns:a16="http://schemas.microsoft.com/office/drawing/2014/main" id="{D40C6E6E-A76E-58B7-64A9-8671AE487ABD}"/>
              </a:ext>
            </a:extLst>
          </p:cNvPr>
          <p:cNvSpPr>
            <a:spLocks noGrp="1"/>
          </p:cNvSpPr>
          <p:nvPr>
            <p:ph type="body" idx="1"/>
          </p:nvPr>
        </p:nvSpPr>
        <p:spPr>
          <a:xfrm>
            <a:off x="687220" y="5475712"/>
            <a:ext cx="10887519" cy="476099"/>
          </a:xfrm>
        </p:spPr>
        <p:txBody>
          <a:bodyPr vert="horz" lIns="91440" tIns="45720" rIns="91440" bIns="45720" rtlCol="0" anchor="t">
            <a:normAutofit/>
          </a:bodyPr>
          <a:lstStyle/>
          <a:p>
            <a:r>
              <a:rPr lang="en-US" sz="1600">
                <a:solidFill>
                  <a:srgbClr val="FFFFFF">
                    <a:alpha val="75000"/>
                  </a:srgbClr>
                </a:solidFill>
              </a:rPr>
              <a:t>Presenter: Brandon Maloney</a:t>
            </a:r>
          </a:p>
        </p:txBody>
      </p:sp>
    </p:spTree>
    <p:extLst>
      <p:ext uri="{BB962C8B-B14F-4D97-AF65-F5344CB8AC3E}">
        <p14:creationId xmlns:p14="http://schemas.microsoft.com/office/powerpoint/2010/main" val="210745407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3" name="Rectangle 82">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4" name="Rectangle 83">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5" name="Rectangle 84">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6" name="Rectangle 85">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8" name="Rectangle 87">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9" name="Rectangle 88">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0" name="Rectangle 89">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2CC7DBB-615C-C6C3-2F5B-011A628FAAFF}"/>
              </a:ext>
            </a:extLst>
          </p:cNvPr>
          <p:cNvSpPr>
            <a:spLocks noGrp="1"/>
          </p:cNvSpPr>
          <p:nvPr>
            <p:ph type="title"/>
          </p:nvPr>
        </p:nvSpPr>
        <p:spPr>
          <a:xfrm>
            <a:off x="591223" y="202093"/>
            <a:ext cx="3409783" cy="1300365"/>
          </a:xfrm>
        </p:spPr>
        <p:txBody>
          <a:bodyPr vert="horz" lIns="91440" tIns="45720" rIns="91440" bIns="45720" rtlCol="0" anchor="b">
            <a:normAutofit/>
          </a:bodyPr>
          <a:lstStyle/>
          <a:p>
            <a:r>
              <a:rPr lang="en-US">
                <a:solidFill>
                  <a:srgbClr val="FFFFFF"/>
                </a:solidFill>
              </a:rPr>
              <a:t>Photoshop on iphone</a:t>
            </a:r>
          </a:p>
        </p:txBody>
      </p:sp>
      <p:sp>
        <p:nvSpPr>
          <p:cNvPr id="91" name="Content Placeholder 2">
            <a:extLst>
              <a:ext uri="{FF2B5EF4-FFF2-40B4-BE49-F238E27FC236}">
                <a16:creationId xmlns:a16="http://schemas.microsoft.com/office/drawing/2014/main" id="{6051A15C-CC1D-5FA6-2D1D-414C98B5A690}"/>
              </a:ext>
            </a:extLst>
          </p:cNvPr>
          <p:cNvSpPr>
            <a:spLocks noGrp="1"/>
          </p:cNvSpPr>
          <p:nvPr>
            <p:ph sz="half" idx="1"/>
          </p:nvPr>
        </p:nvSpPr>
        <p:spPr>
          <a:xfrm>
            <a:off x="591224" y="717455"/>
            <a:ext cx="3409782" cy="6252789"/>
          </a:xfrm>
        </p:spPr>
        <p:txBody>
          <a:bodyPr vert="horz" lIns="91440" tIns="45720" rIns="91440" bIns="45720" rtlCol="0" anchor="ctr">
            <a:normAutofit/>
          </a:bodyPr>
          <a:lstStyle/>
          <a:p>
            <a:pPr>
              <a:lnSpc>
                <a:spcPct val="100000"/>
              </a:lnSpc>
            </a:pPr>
            <a:r>
              <a:rPr lang="en-US" sz="1400" b="1">
                <a:solidFill>
                  <a:srgbClr val="FFFFFF"/>
                </a:solidFill>
                <a:latin typeface="Calibri" panose="020F0502020204030204" pitchFamily="34" charset="0"/>
                <a:cs typeface="Calibri" panose="020F0502020204030204" pitchFamily="34" charset="0"/>
              </a:rPr>
              <a:t>Free to download</a:t>
            </a:r>
            <a:endParaRPr lang="en-US" sz="1400">
              <a:solidFill>
                <a:srgbClr val="FFFFFF"/>
              </a:solidFill>
              <a:latin typeface="Calibri" panose="020F0502020204030204" pitchFamily="34" charset="0"/>
              <a:cs typeface="Calibri" panose="020F0502020204030204" pitchFamily="34" charset="0"/>
            </a:endParaRPr>
          </a:p>
          <a:p>
            <a:pPr marL="0" indent="0">
              <a:lnSpc>
                <a:spcPct val="100000"/>
              </a:lnSpc>
              <a:buNone/>
            </a:pPr>
            <a:r>
              <a:rPr lang="en-US" sz="1400">
                <a:solidFill>
                  <a:srgbClr val="FFFFFF"/>
                </a:solidFill>
                <a:latin typeface="Calibri" panose="020F0502020204030204" pitchFamily="34" charset="0"/>
                <a:cs typeface="Calibri" panose="020F0502020204030204" pitchFamily="34" charset="0"/>
              </a:rPr>
              <a:t>Offers core Photoshop tools like selections, layers, masks, and more.</a:t>
            </a:r>
          </a:p>
          <a:p>
            <a:pPr>
              <a:lnSpc>
                <a:spcPct val="100000"/>
              </a:lnSpc>
            </a:pPr>
            <a:r>
              <a:rPr lang="en-US" sz="1400" b="1">
                <a:solidFill>
                  <a:srgbClr val="FFFFFF"/>
                </a:solidFill>
                <a:latin typeface="Calibri" panose="020F0502020204030204" pitchFamily="34" charset="0"/>
                <a:cs typeface="Calibri" panose="020F0502020204030204" pitchFamily="34" charset="0"/>
              </a:rPr>
              <a:t>Generative AI</a:t>
            </a:r>
            <a:endParaRPr lang="en-US" sz="1400">
              <a:solidFill>
                <a:srgbClr val="FFFFFF"/>
              </a:solidFill>
              <a:latin typeface="Calibri" panose="020F0502020204030204" pitchFamily="34" charset="0"/>
              <a:cs typeface="Calibri" panose="020F0502020204030204" pitchFamily="34" charset="0"/>
            </a:endParaRPr>
          </a:p>
          <a:p>
            <a:pPr marL="0" indent="0">
              <a:lnSpc>
                <a:spcPct val="100000"/>
              </a:lnSpc>
              <a:buNone/>
            </a:pPr>
            <a:r>
              <a:rPr lang="en-US" sz="1400">
                <a:solidFill>
                  <a:srgbClr val="FFFFFF"/>
                </a:solidFill>
                <a:latin typeface="Calibri" panose="020F0502020204030204" pitchFamily="34" charset="0"/>
                <a:cs typeface="Calibri" panose="020F0502020204030204" pitchFamily="34" charset="0"/>
              </a:rPr>
              <a:t>Features like </a:t>
            </a:r>
            <a:r>
              <a:rPr lang="en-US" sz="1400" i="1">
                <a:solidFill>
                  <a:srgbClr val="FFFFFF"/>
                </a:solidFill>
                <a:latin typeface="Calibri" panose="020F0502020204030204" pitchFamily="34" charset="0"/>
                <a:cs typeface="Calibri" panose="020F0502020204030204" pitchFamily="34" charset="0"/>
              </a:rPr>
              <a:t>Generative Fill</a:t>
            </a:r>
            <a:r>
              <a:rPr lang="en-US" sz="1400">
                <a:solidFill>
                  <a:srgbClr val="FFFFFF"/>
                </a:solidFill>
                <a:latin typeface="Calibri" panose="020F0502020204030204" pitchFamily="34" charset="0"/>
                <a:cs typeface="Calibri" panose="020F0502020204030204" pitchFamily="34" charset="0"/>
              </a:rPr>
              <a:t> and </a:t>
            </a:r>
            <a:r>
              <a:rPr lang="en-US" sz="1400" i="1">
                <a:solidFill>
                  <a:srgbClr val="FFFFFF"/>
                </a:solidFill>
                <a:latin typeface="Calibri" panose="020F0502020204030204" pitchFamily="34" charset="0"/>
                <a:cs typeface="Calibri" panose="020F0502020204030204" pitchFamily="34" charset="0"/>
              </a:rPr>
              <a:t>Generative Expand</a:t>
            </a:r>
            <a:r>
              <a:rPr lang="en-US" sz="1400">
                <a:solidFill>
                  <a:srgbClr val="FFFFFF"/>
                </a:solidFill>
                <a:latin typeface="Calibri" panose="020F0502020204030204" pitchFamily="34" charset="0"/>
                <a:cs typeface="Calibri" panose="020F0502020204030204" pitchFamily="34" charset="0"/>
              </a:rPr>
              <a:t> for creating and modifying images.</a:t>
            </a:r>
          </a:p>
          <a:p>
            <a:pPr>
              <a:lnSpc>
                <a:spcPct val="100000"/>
              </a:lnSpc>
            </a:pPr>
            <a:r>
              <a:rPr lang="en-US" sz="1400" b="1">
                <a:solidFill>
                  <a:srgbClr val="FFFFFF"/>
                </a:solidFill>
                <a:latin typeface="Calibri" panose="020F0502020204030204" pitchFamily="34" charset="0"/>
                <a:cs typeface="Calibri" panose="020F0502020204030204" pitchFamily="34" charset="0"/>
              </a:rPr>
              <a:t>Adobe Stock Integration</a:t>
            </a:r>
            <a:endParaRPr lang="en-US" sz="1400">
              <a:solidFill>
                <a:srgbClr val="FFFFFF"/>
              </a:solidFill>
              <a:latin typeface="Calibri" panose="020F0502020204030204" pitchFamily="34" charset="0"/>
              <a:cs typeface="Calibri" panose="020F0502020204030204" pitchFamily="34" charset="0"/>
            </a:endParaRPr>
          </a:p>
          <a:p>
            <a:pPr marL="0" indent="0">
              <a:lnSpc>
                <a:spcPct val="100000"/>
              </a:lnSpc>
              <a:buNone/>
            </a:pPr>
            <a:r>
              <a:rPr lang="en-US" sz="1400">
                <a:solidFill>
                  <a:srgbClr val="FFFFFF"/>
                </a:solidFill>
                <a:latin typeface="Calibri" panose="020F0502020204030204" pitchFamily="34" charset="0"/>
                <a:cs typeface="Calibri" panose="020F0502020204030204" pitchFamily="34" charset="0"/>
              </a:rPr>
              <a:t>Access free assets and link with other Adobe apps (Express, Lightroom, Fresco).</a:t>
            </a:r>
          </a:p>
          <a:p>
            <a:pPr>
              <a:lnSpc>
                <a:spcPct val="100000"/>
              </a:lnSpc>
            </a:pPr>
            <a:r>
              <a:rPr lang="en-US" sz="1400" b="1">
                <a:solidFill>
                  <a:srgbClr val="FFFFFF"/>
                </a:solidFill>
                <a:latin typeface="Calibri" panose="020F0502020204030204" pitchFamily="34" charset="0"/>
                <a:cs typeface="Calibri" panose="020F0502020204030204" pitchFamily="34" charset="0"/>
              </a:rPr>
              <a:t>Premium Features</a:t>
            </a:r>
            <a:r>
              <a:rPr lang="en-US" sz="1400">
                <a:solidFill>
                  <a:srgbClr val="FFFFFF"/>
                </a:solidFill>
                <a:latin typeface="Calibri" panose="020F0502020204030204" pitchFamily="34" charset="0"/>
                <a:cs typeface="Calibri" panose="020F0502020204030204" pitchFamily="34" charset="0"/>
              </a:rPr>
              <a:t> </a:t>
            </a:r>
          </a:p>
          <a:p>
            <a:pPr marL="0" indent="0">
              <a:lnSpc>
                <a:spcPct val="100000"/>
              </a:lnSpc>
              <a:buNone/>
            </a:pPr>
            <a:r>
              <a:rPr lang="en-US" sz="1400">
                <a:solidFill>
                  <a:srgbClr val="FFFFFF"/>
                </a:solidFill>
                <a:latin typeface="Calibri" panose="020F0502020204030204" pitchFamily="34" charset="0"/>
                <a:cs typeface="Calibri" panose="020F0502020204030204" pitchFamily="34" charset="0"/>
              </a:rPr>
              <a:t>Includes advanced AI tools, 20,000 fonts, object isolation, and more.</a:t>
            </a:r>
          </a:p>
          <a:p>
            <a:pPr>
              <a:lnSpc>
                <a:spcPct val="100000"/>
              </a:lnSpc>
            </a:pPr>
            <a:r>
              <a:rPr lang="en-US" sz="1400" b="1">
                <a:solidFill>
                  <a:srgbClr val="FFFFFF"/>
                </a:solidFill>
                <a:latin typeface="Calibri" panose="020F0502020204030204" pitchFamily="34" charset="0"/>
                <a:cs typeface="Calibri" panose="020F0502020204030204" pitchFamily="34" charset="0"/>
              </a:rPr>
              <a:t>Web &amp; Mobile Sync</a:t>
            </a:r>
            <a:endParaRPr lang="en-US" sz="1400">
              <a:solidFill>
                <a:srgbClr val="FFFFFF"/>
              </a:solidFill>
              <a:latin typeface="Calibri" panose="020F0502020204030204" pitchFamily="34" charset="0"/>
              <a:cs typeface="Calibri" panose="020F0502020204030204" pitchFamily="34" charset="0"/>
            </a:endParaRPr>
          </a:p>
          <a:p>
            <a:pPr marL="0" indent="0">
              <a:lnSpc>
                <a:spcPct val="100000"/>
              </a:lnSpc>
              <a:buNone/>
            </a:pPr>
            <a:r>
              <a:rPr lang="en-US" sz="1400">
                <a:solidFill>
                  <a:srgbClr val="FFFFFF"/>
                </a:solidFill>
                <a:latin typeface="Calibri" panose="020F0502020204030204" pitchFamily="34" charset="0"/>
                <a:cs typeface="Calibri" panose="020F0502020204030204" pitchFamily="34" charset="0"/>
              </a:rPr>
              <a:t>Transition between mobile and web versions of Photoshop for precise editing.</a:t>
            </a:r>
          </a:p>
        </p:txBody>
      </p:sp>
      <p:pic>
        <p:nvPicPr>
          <p:cNvPr id="6" name="Photoshop Vid">
            <a:hlinkClick r:id="" action="ppaction://media"/>
            <a:extLst>
              <a:ext uri="{FF2B5EF4-FFF2-40B4-BE49-F238E27FC236}">
                <a16:creationId xmlns:a16="http://schemas.microsoft.com/office/drawing/2014/main" id="{D93234F5-9640-F92A-67CA-83C0AF4B7FD7}"/>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4605033" y="936141"/>
            <a:ext cx="6805898" cy="4968305"/>
          </a:xfrm>
          <a:prstGeom prst="rect">
            <a:avLst/>
          </a:prstGeom>
        </p:spPr>
      </p:pic>
    </p:spTree>
    <p:extLst>
      <p:ext uri="{BB962C8B-B14F-4D97-AF65-F5344CB8AC3E}">
        <p14:creationId xmlns:p14="http://schemas.microsoft.com/office/powerpoint/2010/main" val="1063882099"/>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0" name="Rectangle 39">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1" name="Rectangle 40">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42" name="Rectangle 41">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6DB478-BB75-D6F1-B1B9-78B3DBCA025C}"/>
              </a:ext>
            </a:extLst>
          </p:cNvPr>
          <p:cNvSpPr>
            <a:spLocks noGrp="1"/>
          </p:cNvSpPr>
          <p:nvPr>
            <p:ph type="title"/>
          </p:nvPr>
        </p:nvSpPr>
        <p:spPr>
          <a:xfrm>
            <a:off x="581192" y="800930"/>
            <a:ext cx="3568661" cy="2256390"/>
          </a:xfrm>
        </p:spPr>
        <p:txBody>
          <a:bodyPr vert="horz" lIns="91440" tIns="45720" rIns="91440" bIns="45720" rtlCol="0" anchor="ctr">
            <a:normAutofit/>
          </a:bodyPr>
          <a:lstStyle/>
          <a:p>
            <a:r>
              <a:rPr lang="en-US">
                <a:latin typeface="Calibri" panose="020F0502020204030204" pitchFamily="34" charset="0"/>
                <a:cs typeface="Calibri" panose="020F0502020204030204" pitchFamily="34" charset="0"/>
              </a:rPr>
              <a:t>Accessibility</a:t>
            </a:r>
          </a:p>
        </p:txBody>
      </p:sp>
      <p:sp>
        <p:nvSpPr>
          <p:cNvPr id="43" name="Rectangle 42">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4" name="Rectangle 43">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8" name="Rectangle 37">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19B81874-E4EF-D265-CF05-24387F5281B9}"/>
              </a:ext>
            </a:extLst>
          </p:cNvPr>
          <p:cNvSpPr>
            <a:spLocks noGrp="1"/>
          </p:cNvSpPr>
          <p:nvPr>
            <p:ph sz="half" idx="1"/>
          </p:nvPr>
        </p:nvSpPr>
        <p:spPr>
          <a:xfrm>
            <a:off x="4561870" y="800930"/>
            <a:ext cx="7183597" cy="2256390"/>
          </a:xfrm>
        </p:spPr>
        <p:txBody>
          <a:bodyPr vert="horz" lIns="91440" tIns="45720" rIns="91440" bIns="45720" rtlCol="0" anchor="ctr">
            <a:normAutofit/>
          </a:bodyPr>
          <a:lstStyle/>
          <a:p>
            <a:pPr marL="0" indent="0">
              <a:buNone/>
            </a:pPr>
            <a:r>
              <a:rPr lang="en-US" sz="2400">
                <a:latin typeface="Calibri" panose="020F0502020204030204" pitchFamily="34" charset="0"/>
                <a:cs typeface="Calibri" panose="020F0502020204030204" pitchFamily="34" charset="0"/>
              </a:rPr>
              <a:t>Photoshop has never been easier to access now that it’s free and on mobile devices, any vision you have can now be created on the fly</a:t>
            </a:r>
            <a:r>
              <a:rPr lang="en-CA" sz="2400">
                <a:effectLst/>
                <a:latin typeface="Calibri" panose="020F0502020204030204" pitchFamily="34" charset="0"/>
                <a:ea typeface="Aptos" panose="020B0004020202020204" pitchFamily="34" charset="0"/>
                <a:cs typeface="Calibri" panose="020F0502020204030204" pitchFamily="34" charset="0"/>
              </a:rPr>
              <a:t>—no subscription required. It’s perfect for anyone who wants to get creative without the barrier of a paid plan.</a:t>
            </a:r>
            <a:endParaRPr lang="en-US" sz="2400">
              <a:latin typeface="Calibri" panose="020F0502020204030204" pitchFamily="34" charset="0"/>
              <a:cs typeface="Calibri" panose="020F0502020204030204" pitchFamily="34" charset="0"/>
            </a:endParaRPr>
          </a:p>
        </p:txBody>
      </p:sp>
      <p:pic>
        <p:nvPicPr>
          <p:cNvPr id="6" name="Content Placeholder 5" descr="A computer screen with a picture of a person on a record&#10;&#10;AI-generated content may be incorrect.">
            <a:extLst>
              <a:ext uri="{FF2B5EF4-FFF2-40B4-BE49-F238E27FC236}">
                <a16:creationId xmlns:a16="http://schemas.microsoft.com/office/drawing/2014/main" id="{D58517CD-C11B-5C71-06AF-1649C585E0CD}"/>
              </a:ext>
            </a:extLst>
          </p:cNvPr>
          <p:cNvPicPr>
            <a:picLocks noGrp="1" noChangeAspect="1"/>
          </p:cNvPicPr>
          <p:nvPr>
            <p:ph sz="half" idx="2"/>
          </p:nvPr>
        </p:nvPicPr>
        <p:blipFill>
          <a:blip r:embed="rId2"/>
          <a:stretch>
            <a:fillRect/>
          </a:stretch>
        </p:blipFill>
        <p:spPr>
          <a:xfrm>
            <a:off x="888313" y="3261798"/>
            <a:ext cx="10416839" cy="3046926"/>
          </a:xfrm>
          <a:prstGeom prst="rect">
            <a:avLst/>
          </a:prstGeom>
        </p:spPr>
      </p:pic>
    </p:spTree>
    <p:extLst>
      <p:ext uri="{BB962C8B-B14F-4D97-AF65-F5344CB8AC3E}">
        <p14:creationId xmlns:p14="http://schemas.microsoft.com/office/powerpoint/2010/main" val="968757304"/>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0927009A-8647-4E1A-2598-DBC46B9D895D}"/>
            </a:ext>
          </a:extLst>
        </p:cNvPr>
        <p:cNvGrpSpPr/>
        <p:nvPr/>
      </p:nvGrpSpPr>
      <p:grpSpPr>
        <a:xfrm>
          <a:off x="0" y="0"/>
          <a:ext cx="0" cy="0"/>
          <a:chOff x="0" y="0"/>
          <a:chExt cx="0" cy="0"/>
        </a:xfrm>
      </p:grpSpPr>
      <p:sp>
        <p:nvSpPr>
          <p:cNvPr id="81" name="Rectangle 80">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97" name="Rectangle 96">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98" name="Rectangle 97">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99" name="Rectangle 98">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00" name="Rectangle 99">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37563E-8B51-C01C-77C3-9499079CA5A1}"/>
              </a:ext>
            </a:extLst>
          </p:cNvPr>
          <p:cNvSpPr>
            <a:spLocks noGrp="1"/>
          </p:cNvSpPr>
          <p:nvPr>
            <p:ph type="title"/>
          </p:nvPr>
        </p:nvSpPr>
        <p:spPr>
          <a:xfrm>
            <a:off x="783771" y="1066800"/>
            <a:ext cx="5727760" cy="4724400"/>
          </a:xfrm>
        </p:spPr>
        <p:txBody>
          <a:bodyPr vert="horz" lIns="91440" tIns="45720" rIns="91440" bIns="45720" rtlCol="0" anchor="ctr">
            <a:normAutofit/>
          </a:bodyPr>
          <a:lstStyle/>
          <a:p>
            <a:pPr algn="r"/>
            <a:r>
              <a:rPr lang="en-US" sz="6600" b="0" kern="1200" cap="all">
                <a:solidFill>
                  <a:srgbClr val="FFFFFF">
                    <a:alpha val="90000"/>
                  </a:srgbClr>
                </a:solidFill>
                <a:latin typeface="+mj-lt"/>
                <a:ea typeface="+mj-ea"/>
                <a:cs typeface="+mj-cs"/>
              </a:rPr>
              <a:t>Microsoft’s Majorana 1 Chip</a:t>
            </a:r>
          </a:p>
        </p:txBody>
      </p:sp>
      <p:sp>
        <p:nvSpPr>
          <p:cNvPr id="3" name="Text Placeholder 2">
            <a:extLst>
              <a:ext uri="{FF2B5EF4-FFF2-40B4-BE49-F238E27FC236}">
                <a16:creationId xmlns:a16="http://schemas.microsoft.com/office/drawing/2014/main" id="{FB6D5295-4B7E-9C59-0277-3965D8113261}"/>
              </a:ext>
            </a:extLst>
          </p:cNvPr>
          <p:cNvSpPr>
            <a:spLocks noGrp="1"/>
          </p:cNvSpPr>
          <p:nvPr>
            <p:ph type="body" idx="1"/>
          </p:nvPr>
        </p:nvSpPr>
        <p:spPr>
          <a:xfrm>
            <a:off x="7534655" y="1066800"/>
            <a:ext cx="3405015" cy="4724400"/>
          </a:xfrm>
          <a:ln w="57150">
            <a:noFill/>
          </a:ln>
        </p:spPr>
        <p:txBody>
          <a:bodyPr vert="horz" lIns="91440" tIns="45720" rIns="91440" bIns="45720" rtlCol="0" anchor="ctr">
            <a:normAutofit/>
          </a:bodyPr>
          <a:lstStyle/>
          <a:p>
            <a:r>
              <a:rPr lang="en-US" sz="2800">
                <a:solidFill>
                  <a:srgbClr val="FFFFFF"/>
                </a:solidFill>
              </a:rPr>
              <a:t>Presenter: Landon lewis</a:t>
            </a:r>
          </a:p>
        </p:txBody>
      </p:sp>
      <p:sp>
        <p:nvSpPr>
          <p:cNvPr id="101" name="Rectangle 100">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Tree>
    <p:extLst>
      <p:ext uri="{BB962C8B-B14F-4D97-AF65-F5344CB8AC3E}">
        <p14:creationId xmlns:p14="http://schemas.microsoft.com/office/powerpoint/2010/main" val="22050529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9" name="Rectangle 58">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0" name="Rectangle 59">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1" name="Rectangle 60">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1F2198E-8E3A-FACD-872D-99FCE474E85D}"/>
              </a:ext>
            </a:extLst>
          </p:cNvPr>
          <p:cNvSpPr>
            <a:spLocks noGrp="1"/>
          </p:cNvSpPr>
          <p:nvPr>
            <p:ph type="title"/>
          </p:nvPr>
        </p:nvSpPr>
        <p:spPr>
          <a:xfrm>
            <a:off x="609906" y="702156"/>
            <a:ext cx="3568661" cy="1188720"/>
          </a:xfrm>
        </p:spPr>
        <p:txBody>
          <a:bodyPr vert="horz" lIns="91440" tIns="45720" rIns="91440" bIns="45720" rtlCol="0" anchor="b">
            <a:normAutofit/>
          </a:bodyPr>
          <a:lstStyle/>
          <a:p>
            <a:r>
              <a:rPr lang="en-US" sz="2800" b="0" kern="1200" cap="all">
                <a:solidFill>
                  <a:schemeClr val="tx1">
                    <a:lumMod val="75000"/>
                    <a:lumOff val="25000"/>
                  </a:schemeClr>
                </a:solidFill>
                <a:latin typeface="+mj-lt"/>
                <a:ea typeface="+mj-ea"/>
                <a:cs typeface="+mj-cs"/>
              </a:rPr>
              <a:t>What is the Majorana 1 chip?</a:t>
            </a:r>
          </a:p>
        </p:txBody>
      </p:sp>
      <p:sp>
        <p:nvSpPr>
          <p:cNvPr id="62" name="Rectangle 61">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Text Placeholder 3">
            <a:extLst>
              <a:ext uri="{FF2B5EF4-FFF2-40B4-BE49-F238E27FC236}">
                <a16:creationId xmlns:a16="http://schemas.microsoft.com/office/drawing/2014/main" id="{EACBEC81-F76E-C2E2-885C-BCD0D094B8CE}"/>
              </a:ext>
            </a:extLst>
          </p:cNvPr>
          <p:cNvSpPr>
            <a:spLocks noGrp="1"/>
          </p:cNvSpPr>
          <p:nvPr>
            <p:ph type="body" sz="half" idx="2"/>
          </p:nvPr>
        </p:nvSpPr>
        <p:spPr>
          <a:xfrm>
            <a:off x="609906" y="2340864"/>
            <a:ext cx="3568661" cy="3634486"/>
          </a:xfrm>
        </p:spPr>
        <p:txBody>
          <a:bodyPr vert="horz" lIns="91440" tIns="45720" rIns="91440" bIns="45720" rtlCol="0" anchor="ctr">
            <a:normAutofit/>
          </a:bodyPr>
          <a:lstStyle/>
          <a:p>
            <a:pPr>
              <a:buFont typeface="Wingdings 2" panose="05020102010507070707" pitchFamily="18" charset="2"/>
              <a:buChar char=""/>
            </a:pPr>
            <a:r>
              <a:rPr lang="en-US"/>
              <a:t>The Majorana 1 chip is a quantum computing chip made by Microsoft.</a:t>
            </a:r>
          </a:p>
          <a:p>
            <a:pPr>
              <a:buFont typeface="Wingdings 2" panose="05020102010507070707" pitchFamily="18" charset="2"/>
              <a:buChar char=""/>
            </a:pPr>
            <a:r>
              <a:rPr lang="en-US"/>
              <a:t>This quantum chip is the world’s first that is powered by a Topological Core. </a:t>
            </a:r>
          </a:p>
          <a:p>
            <a:pPr>
              <a:buFont typeface="Wingdings 2" panose="05020102010507070707" pitchFamily="18" charset="2"/>
              <a:buChar char=""/>
            </a:pPr>
            <a:r>
              <a:rPr lang="en-US"/>
              <a:t>With this, the chip uses a topoconducter, a material used to observe and control Majorana particles.</a:t>
            </a:r>
          </a:p>
          <a:p>
            <a:pPr>
              <a:buFont typeface="Wingdings 2" panose="05020102010507070707" pitchFamily="18" charset="2"/>
              <a:buChar char=""/>
            </a:pPr>
            <a:r>
              <a:rPr lang="en-US"/>
              <a:t>It is used to calculate complex problems and is said to be able to do it faster than any other quantum chip.</a:t>
            </a:r>
          </a:p>
          <a:p>
            <a:pPr>
              <a:buFont typeface="Wingdings 2" panose="05020102010507070707" pitchFamily="18" charset="2"/>
              <a:buChar char=""/>
            </a:pPr>
            <a:endParaRPr lang="en-US"/>
          </a:p>
        </p:txBody>
      </p:sp>
      <p:pic>
        <p:nvPicPr>
          <p:cNvPr id="6" name="Picture Placeholder 5" descr="A close-up of a computer chip&#10;&#10;AI-generated content may be incorrect.">
            <a:extLst>
              <a:ext uri="{FF2B5EF4-FFF2-40B4-BE49-F238E27FC236}">
                <a16:creationId xmlns:a16="http://schemas.microsoft.com/office/drawing/2014/main" id="{6D6BD4CC-2E6E-B7C5-261F-49FFC2D422C1}"/>
              </a:ext>
            </a:extLst>
          </p:cNvPr>
          <p:cNvPicPr>
            <a:picLocks noGrp="1" noChangeAspect="1"/>
          </p:cNvPicPr>
          <p:nvPr>
            <p:ph type="pic" idx="1"/>
          </p:nvPr>
        </p:nvPicPr>
        <p:blipFill>
          <a:blip r:embed="rId2"/>
          <a:srcRect l="17642" r="20533"/>
          <a:stretch/>
        </p:blipFill>
        <p:spPr>
          <a:xfrm>
            <a:off x="4654295" y="10"/>
            <a:ext cx="7537705" cy="6857990"/>
          </a:xfrm>
          <a:prstGeom prst="rect">
            <a:avLst/>
          </a:prstGeom>
        </p:spPr>
      </p:pic>
    </p:spTree>
    <p:extLst>
      <p:ext uri="{BB962C8B-B14F-4D97-AF65-F5344CB8AC3E}">
        <p14:creationId xmlns:p14="http://schemas.microsoft.com/office/powerpoint/2010/main" val="1150539402"/>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Rectangle 46">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8" name="Rectangle 47">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49" name="Rectangle 48">
            <a:extLst>
              <a:ext uri="{FF2B5EF4-FFF2-40B4-BE49-F238E27FC236}">
                <a16:creationId xmlns:a16="http://schemas.microsoft.com/office/drawing/2014/main" id="{FBB53F82-F191-4EEB-AB7B-F69E634FA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C7F117F-6A8F-3BC7-67E3-E51FA8D12458}"/>
              </a:ext>
            </a:extLst>
          </p:cNvPr>
          <p:cNvSpPr>
            <a:spLocks noGrp="1"/>
          </p:cNvSpPr>
          <p:nvPr>
            <p:ph type="title"/>
          </p:nvPr>
        </p:nvSpPr>
        <p:spPr>
          <a:xfrm>
            <a:off x="581192" y="702156"/>
            <a:ext cx="11029616" cy="1188720"/>
          </a:xfrm>
        </p:spPr>
        <p:txBody>
          <a:bodyPr vert="horz" lIns="91440" tIns="45720" rIns="91440" bIns="45720" rtlCol="0" anchor="b">
            <a:normAutofit/>
          </a:bodyPr>
          <a:lstStyle/>
          <a:p>
            <a:pPr algn="ctr"/>
            <a:r>
              <a:rPr lang="en-US" sz="2800"/>
              <a:t>What makes the Majorana 1 chip </a:t>
            </a:r>
            <a:br>
              <a:rPr lang="en-US" sz="2800"/>
            </a:br>
            <a:r>
              <a:rPr lang="en-US" sz="2800"/>
              <a:t>such a breakthrough for quantum computing</a:t>
            </a:r>
          </a:p>
        </p:txBody>
      </p:sp>
      <p:sp>
        <p:nvSpPr>
          <p:cNvPr id="50" name="Rectangle 49">
            <a:extLst>
              <a:ext uri="{FF2B5EF4-FFF2-40B4-BE49-F238E27FC236}">
                <a16:creationId xmlns:a16="http://schemas.microsoft.com/office/drawing/2014/main" id="{8616AA08-3831-473D-B61B-89484A33CF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 name="Rectangle 50">
            <a:extLst>
              <a:ext uri="{FF2B5EF4-FFF2-40B4-BE49-F238E27FC236}">
                <a16:creationId xmlns:a16="http://schemas.microsoft.com/office/drawing/2014/main" id="{8431B918-3A1C-46BA-9430-CAD97D9DA0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2" name="Rectangle 51">
            <a:extLst>
              <a:ext uri="{FF2B5EF4-FFF2-40B4-BE49-F238E27FC236}">
                <a16:creationId xmlns:a16="http://schemas.microsoft.com/office/drawing/2014/main" id="{8400935A-2F82-4DC4-A4E1-E12EFB8C27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3" name="Rectangle 52">
            <a:extLst>
              <a:ext uri="{FF2B5EF4-FFF2-40B4-BE49-F238E27FC236}">
                <a16:creationId xmlns:a16="http://schemas.microsoft.com/office/drawing/2014/main" id="{A3D5D599-1CAE-4C92-B5AE-8E51AF6D4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chemeClr val="bg1"/>
          </a:solidFill>
          <a:ln w="38100">
            <a:solidFill>
              <a:srgbClr val="4653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Graphic 53">
            <a:extLst>
              <a:ext uri="{FF2B5EF4-FFF2-40B4-BE49-F238E27FC236}">
                <a16:creationId xmlns:a16="http://schemas.microsoft.com/office/drawing/2014/main" id="{0361132A-39FB-3A08-2367-814884F63398}"/>
              </a:ext>
            </a:extLst>
          </p:cNvPr>
          <p:cNvPicPr>
            <a:picLocks noChangeAspect="1"/>
          </p:cNvPicPr>
          <p:nvPr/>
        </p:nvPicPr>
        <p:blipFill>
          <a:blip r:embed="rId2"/>
          <a:srcRect/>
          <a:stretch/>
        </p:blipFill>
        <p:spPr>
          <a:xfrm>
            <a:off x="446534" y="2176939"/>
            <a:ext cx="5404638" cy="4045683"/>
          </a:xfrm>
          <a:prstGeom prst="rect">
            <a:avLst/>
          </a:prstGeom>
        </p:spPr>
      </p:pic>
      <p:sp>
        <p:nvSpPr>
          <p:cNvPr id="20" name="TextBox 19">
            <a:extLst>
              <a:ext uri="{FF2B5EF4-FFF2-40B4-BE49-F238E27FC236}">
                <a16:creationId xmlns:a16="http://schemas.microsoft.com/office/drawing/2014/main" id="{42C65B26-3989-692D-6774-0E092928841D}"/>
              </a:ext>
            </a:extLst>
          </p:cNvPr>
          <p:cNvSpPr txBox="1"/>
          <p:nvPr/>
        </p:nvSpPr>
        <p:spPr>
          <a:xfrm>
            <a:off x="6335805" y="2180496"/>
            <a:ext cx="5275001" cy="4045683"/>
          </a:xfrm>
          <a:prstGeom prst="rect">
            <a:avLst/>
          </a:prstGeom>
        </p:spPr>
        <p:txBody>
          <a:bodyPr vert="horz" lIns="91440" tIns="45720" rIns="91440" bIns="45720" rtlCol="0" anchor="ctr">
            <a:normAutofit/>
          </a:bodyPr>
          <a:lstStyle/>
          <a:p>
            <a:pPr defTabSz="457200">
              <a:lnSpc>
                <a:spcPct val="110000"/>
              </a:lnSpc>
              <a:spcBef>
                <a:spcPct val="20000"/>
              </a:spcBef>
              <a:spcAft>
                <a:spcPts val="600"/>
              </a:spcAft>
              <a:buClr>
                <a:schemeClr val="accent1"/>
              </a:buClr>
              <a:buSzPct val="92000"/>
            </a:pPr>
            <a:r>
              <a:rPr lang="en-US">
                <a:solidFill>
                  <a:schemeClr val="tx1">
                    <a:lumMod val="75000"/>
                    <a:lumOff val="25000"/>
                  </a:schemeClr>
                </a:solidFill>
              </a:rPr>
              <a:t>The Majorana 1 chip was made using a topoconducter. The topoconducter, also known as a topological superconductor is a special category of material. So special that it can create a whole new state of matter. As we all know the states of matter are solid, liquid, gas, and plasma. However, this new state of matter is a topological state. Qubits are the main units for info in quantum computing. This new topological state of matter can be used to make more stable and fast qubits, creating topological qubits. Which means that problems that would take decades to solve with quantum computing, could be solved in just a few years.</a:t>
            </a:r>
          </a:p>
        </p:txBody>
      </p:sp>
    </p:spTree>
    <p:extLst>
      <p:ext uri="{BB962C8B-B14F-4D97-AF65-F5344CB8AC3E}">
        <p14:creationId xmlns:p14="http://schemas.microsoft.com/office/powerpoint/2010/main" val="171016399"/>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47" name="Rectangle 46">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0D8A7E5-BD08-8A6D-6AFD-77A19480956C}"/>
              </a:ext>
            </a:extLst>
          </p:cNvPr>
          <p:cNvSpPr>
            <a:spLocks noGrp="1"/>
          </p:cNvSpPr>
          <p:nvPr>
            <p:ph type="ctrTitle"/>
          </p:nvPr>
        </p:nvSpPr>
        <p:spPr>
          <a:xfrm>
            <a:off x="638620" y="863695"/>
            <a:ext cx="3511233" cy="3779995"/>
          </a:xfrm>
        </p:spPr>
        <p:txBody>
          <a:bodyPr anchor="ctr">
            <a:normAutofit/>
          </a:bodyPr>
          <a:lstStyle/>
          <a:p>
            <a:br>
              <a:rPr lang="en-US" dirty="0">
                <a:solidFill>
                  <a:schemeClr val="tx1"/>
                </a:solidFill>
              </a:rPr>
            </a:br>
            <a:r>
              <a:rPr lang="en-US" dirty="0">
                <a:solidFill>
                  <a:schemeClr val="tx1"/>
                </a:solidFill>
              </a:rPr>
              <a:t>the UK copyright </a:t>
            </a:r>
            <a:br>
              <a:rPr lang="en-US" dirty="0">
                <a:solidFill>
                  <a:schemeClr val="tx1"/>
                </a:solidFill>
              </a:rPr>
            </a:br>
            <a:r>
              <a:rPr lang="en-US" dirty="0">
                <a:solidFill>
                  <a:schemeClr val="tx1"/>
                </a:solidFill>
              </a:rPr>
              <a:t>sell-out to AI</a:t>
            </a:r>
            <a:br>
              <a:rPr lang="en-US" dirty="0">
                <a:solidFill>
                  <a:schemeClr val="tx1"/>
                </a:solidFill>
              </a:rPr>
            </a:br>
            <a:endParaRPr lang="en-US" dirty="0">
              <a:solidFill>
                <a:schemeClr val="tx1"/>
              </a:solidFill>
            </a:endParaRPr>
          </a:p>
        </p:txBody>
      </p:sp>
      <p:sp>
        <p:nvSpPr>
          <p:cNvPr id="3" name="Subtitle 2">
            <a:extLst>
              <a:ext uri="{FF2B5EF4-FFF2-40B4-BE49-F238E27FC236}">
                <a16:creationId xmlns:a16="http://schemas.microsoft.com/office/drawing/2014/main" id="{FE19F5DA-7AAA-1EA4-1860-C826FE88EF80}"/>
              </a:ext>
            </a:extLst>
          </p:cNvPr>
          <p:cNvSpPr>
            <a:spLocks noGrp="1"/>
          </p:cNvSpPr>
          <p:nvPr>
            <p:ph type="subTitle" idx="1"/>
          </p:nvPr>
        </p:nvSpPr>
        <p:spPr>
          <a:xfrm>
            <a:off x="638621" y="4739780"/>
            <a:ext cx="3511233" cy="1147054"/>
          </a:xfrm>
        </p:spPr>
        <p:txBody>
          <a:bodyPr anchor="t">
            <a:normAutofit/>
          </a:bodyPr>
          <a:lstStyle/>
          <a:p>
            <a:r>
              <a:rPr lang="en-US" sz="2200"/>
              <a:t>Presented By </a:t>
            </a:r>
          </a:p>
          <a:p>
            <a:r>
              <a:rPr lang="en-US" sz="2200"/>
              <a:t>Cameron Boyer</a:t>
            </a:r>
          </a:p>
        </p:txBody>
      </p:sp>
      <p:sp>
        <p:nvSpPr>
          <p:cNvPr id="49" name="Rectangle 48">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35" name="Picture 34" descr="An abstract financial digital analysis">
            <a:extLst>
              <a:ext uri="{FF2B5EF4-FFF2-40B4-BE49-F238E27FC236}">
                <a16:creationId xmlns:a16="http://schemas.microsoft.com/office/drawing/2014/main" id="{DC59C724-3544-7DE4-02C3-1AE56926DA9E}"/>
              </a:ext>
            </a:extLst>
          </p:cNvPr>
          <p:cNvPicPr>
            <a:picLocks noChangeAspect="1"/>
          </p:cNvPicPr>
          <p:nvPr/>
        </p:nvPicPr>
        <p:blipFill>
          <a:blip r:embed="rId2"/>
          <a:srcRect l="30074" r="8925"/>
          <a:stretch/>
        </p:blipFill>
        <p:spPr>
          <a:xfrm>
            <a:off x="4654295" y="10"/>
            <a:ext cx="7537705" cy="6857990"/>
          </a:xfrm>
          <a:prstGeom prst="rect">
            <a:avLst/>
          </a:prstGeom>
        </p:spPr>
      </p:pic>
    </p:spTree>
    <p:extLst>
      <p:ext uri="{BB962C8B-B14F-4D97-AF65-F5344CB8AC3E}">
        <p14:creationId xmlns:p14="http://schemas.microsoft.com/office/powerpoint/2010/main" val="407911332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00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par>
                                <p:cTn id="11" presetID="10" presetClass="entr" presetSubtype="0" fill="hold" grpId="0" nodeType="withEffect">
                                  <p:stCondLst>
                                    <p:cond delay="1000"/>
                                  </p:stCondLst>
                                  <p:iterate type="wd">
                                    <p:tmPct val="15000"/>
                                  </p:iterate>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c4e25e1c-08df-45e3-8245-04f98a64a3b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8342BB7DD2BFE142AFC306F078356C6F" ma:contentTypeVersion="10" ma:contentTypeDescription="Create a new document." ma:contentTypeScope="" ma:versionID="e3ce3a899c5029c6a4ea664bf980dd0d">
  <xsd:schema xmlns:xsd="http://www.w3.org/2001/XMLSchema" xmlns:xs="http://www.w3.org/2001/XMLSchema" xmlns:p="http://schemas.microsoft.com/office/2006/metadata/properties" xmlns:ns3="c4e25e1c-08df-45e3-8245-04f98a64a3bc" targetNamespace="http://schemas.microsoft.com/office/2006/metadata/properties" ma:root="true" ma:fieldsID="a8b6e091eef41d6c84fc202cb9ccfb21" ns3:_="">
    <xsd:import namespace="c4e25e1c-08df-45e3-8245-04f98a64a3bc"/>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System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e25e1c-08df-45e3-8245-04f98a64a3bc"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D289AE2-D2AE-49D1-AFAC-3A79F6794255}">
  <ds:schemaRefs>
    <ds:schemaRef ds:uri="http://www.w3.org/XML/1998/namespace"/>
    <ds:schemaRef ds:uri="http://purl.org/dc/terms/"/>
    <ds:schemaRef ds:uri="http://purl.org/dc/elements/1.1/"/>
    <ds:schemaRef ds:uri="http://schemas.microsoft.com/office/2006/metadata/properties"/>
    <ds:schemaRef ds:uri="http://purl.org/dc/dcmitype/"/>
    <ds:schemaRef ds:uri="http://schemas.microsoft.com/office/2006/documentManagement/types"/>
    <ds:schemaRef ds:uri="http://schemas.openxmlformats.org/package/2006/metadata/core-properties"/>
    <ds:schemaRef ds:uri="http://schemas.microsoft.com/office/infopath/2007/PartnerControls"/>
    <ds:schemaRef ds:uri="c4e25e1c-08df-45e3-8245-04f98a64a3bc"/>
  </ds:schemaRefs>
</ds:datastoreItem>
</file>

<file path=customXml/itemProps2.xml><?xml version="1.0" encoding="utf-8"?>
<ds:datastoreItem xmlns:ds="http://schemas.openxmlformats.org/officeDocument/2006/customXml" ds:itemID="{1ACC78B3-3B88-466A-836E-339CA80D75E3}">
  <ds:schemaRefs>
    <ds:schemaRef ds:uri="c4e25e1c-08df-45e3-8245-04f98a64a3b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27BD4C1-B6B1-4715-ABF9-E660A51A4E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{725708E4-956B-4539-A4BE-7C8F9F66FC38}tf33552983_win32</Template>
  <TotalTime>4</TotalTime>
  <Words>572</Words>
  <Application>Microsoft Macintosh PowerPoint</Application>
  <PresentationFormat>Widescreen</PresentationFormat>
  <Paragraphs>46</Paragraphs>
  <Slides>12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Calibri</vt:lpstr>
      <vt:lpstr>Franklin Gothic Book</vt:lpstr>
      <vt:lpstr>Franklin Gothic Demi</vt:lpstr>
      <vt:lpstr>Gill Sans MT</vt:lpstr>
      <vt:lpstr>Wingdings 2</vt:lpstr>
      <vt:lpstr>DividendVTI</vt:lpstr>
      <vt:lpstr>IT News in the world today</vt:lpstr>
      <vt:lpstr>Presenters</vt:lpstr>
      <vt:lpstr>Photoshop on iphone</vt:lpstr>
      <vt:lpstr>Photoshop on iphone</vt:lpstr>
      <vt:lpstr>Accessibility</vt:lpstr>
      <vt:lpstr>Microsoft’s Majorana 1 Chip</vt:lpstr>
      <vt:lpstr>What is the Majorana 1 chip?</vt:lpstr>
      <vt:lpstr>What makes the Majorana 1 chip  such a breakthrough for quantum computing</vt:lpstr>
      <vt:lpstr> the UK copyright  sell-out to AI </vt:lpstr>
      <vt:lpstr>What the UK proposed</vt:lpstr>
      <vt:lpstr>What artists are doing in protest</vt:lpstr>
      <vt:lpstr>Thank you for listening to our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Brandon Maloney</dc:creator>
  <cp:lastModifiedBy>Cameron Boyer</cp:lastModifiedBy>
  <cp:revision>2</cp:revision>
  <dcterms:created xsi:type="dcterms:W3CDTF">2025-02-21T13:30:41Z</dcterms:created>
  <dcterms:modified xsi:type="dcterms:W3CDTF">2025-02-26T16:54:55Z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0x0101008342BB7DD2BFE142AFC306F078356C6F</vt:lpwstr>
  </property>
</Properties>
</file>